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  <p:sldMasterId id="2147483748" r:id="rId6"/>
  </p:sldMasterIdLst>
  <p:notesMasterIdLst>
    <p:notesMasterId r:id="rId18"/>
  </p:notesMasterIdLst>
  <p:sldIdLst>
    <p:sldId id="363" r:id="rId7"/>
    <p:sldId id="364" r:id="rId8"/>
    <p:sldId id="445" r:id="rId9"/>
    <p:sldId id="365" r:id="rId10"/>
    <p:sldId id="447" r:id="rId11"/>
    <p:sldId id="367" r:id="rId12"/>
    <p:sldId id="368" r:id="rId13"/>
    <p:sldId id="370" r:id="rId14"/>
    <p:sldId id="371" r:id="rId15"/>
    <p:sldId id="373" r:id="rId16"/>
    <p:sldId id="44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D14569-B6D9-4F19-9756-E1F1071E69F7}">
          <p14:sldIdLst>
            <p14:sldId id="363"/>
            <p14:sldId id="364"/>
            <p14:sldId id="445"/>
            <p14:sldId id="365"/>
            <p14:sldId id="447"/>
            <p14:sldId id="367"/>
            <p14:sldId id="368"/>
            <p14:sldId id="370"/>
            <p14:sldId id="371"/>
            <p14:sldId id="373"/>
            <p14:sldId id="4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ormation Technology" initials="IT" lastIdx="9" clrIdx="0">
    <p:extLst>
      <p:ext uri="{19B8F6BF-5375-455C-9EA6-DF929625EA0E}">
        <p15:presenceInfo xmlns:p15="http://schemas.microsoft.com/office/powerpoint/2012/main" userId="S-1-5-21-795392005-3913728759-1119654287-263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1ADC1-D116-4010-ABAA-8D3229A3137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325C-4138-456F-BAB7-64C4FDD8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9FA-D895-4DBF-BC38-235744BDF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9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1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8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9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7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6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07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2000" t="3000" r="1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0F76-E513-419A-8550-AE4BC3F5C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2/17/2016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0F76-E513-419A-8550-AE4BC3F5C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087" y="3697229"/>
            <a:ext cx="7997228" cy="12446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/>
              </a:rPr>
              <a:t>The Development of Flight Operations</a:t>
            </a:r>
            <a:r>
              <a:rPr lang="en-US" sz="2800" dirty="0" smtClean="0">
                <a:latin typeface="Times New Roman"/>
              </a:rPr>
              <a:t>:</a:t>
            </a:r>
            <a:br>
              <a:rPr lang="en-US" sz="2800" dirty="0" smtClean="0">
                <a:latin typeface="Times New Roman"/>
              </a:rPr>
            </a:br>
            <a:r>
              <a:rPr lang="en-US" sz="2800" dirty="0" smtClean="0">
                <a:latin typeface="Times New Roman"/>
              </a:rPr>
              <a:t> </a:t>
            </a:r>
            <a:r>
              <a:rPr lang="en-US" sz="2800" dirty="0" smtClean="0">
                <a:latin typeface="Times New Roman"/>
              </a:rPr>
              <a:t>Improvement of ERAU Cube-Sat’s Ground </a:t>
            </a:r>
            <a:r>
              <a:rPr lang="en-US" sz="2800" dirty="0" smtClean="0">
                <a:latin typeface="Times New Roman"/>
              </a:rPr>
              <a:t>System Interface and Research of the Satellite’s Orbital Decay</a:t>
            </a:r>
            <a:endParaRPr lang="en-US" sz="28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870" y="5021679"/>
            <a:ext cx="6147661" cy="122818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 dirty="0" smtClean="0">
                <a:latin typeface="Times New Roman"/>
              </a:rPr>
              <a:t>Presented by Madison </a:t>
            </a:r>
            <a:r>
              <a:rPr lang="en-US" sz="1500" dirty="0" smtClean="0">
                <a:latin typeface="Times New Roman"/>
              </a:rPr>
              <a:t>Padilla</a:t>
            </a:r>
          </a:p>
          <a:p>
            <a:r>
              <a:rPr lang="en-US" sz="1500" dirty="0" smtClean="0">
                <a:latin typeface="Times New Roman"/>
              </a:rPr>
              <a:t>Embry-Riddle Aeronautical </a:t>
            </a:r>
            <a:r>
              <a:rPr lang="en-US" sz="1500" dirty="0" smtClean="0">
                <a:latin typeface="Times New Roman"/>
              </a:rPr>
              <a:t>University, Prescott</a:t>
            </a:r>
          </a:p>
          <a:p>
            <a:r>
              <a:rPr lang="en-US" sz="1500" dirty="0" smtClean="0">
                <a:latin typeface="Times New Roman"/>
              </a:rPr>
              <a:t>EagleSat-1 Flight Operations Team Lead</a:t>
            </a:r>
            <a:endParaRPr lang="en-US" sz="1500" dirty="0" smtClean="0">
              <a:latin typeface="Times New Roman"/>
            </a:endParaRPr>
          </a:p>
          <a:p>
            <a:r>
              <a:rPr lang="en-US" sz="1500" dirty="0" smtClean="0">
                <a:latin typeface="Times New Roman"/>
              </a:rPr>
              <a:t>Mentor: Dr. </a:t>
            </a:r>
            <a:r>
              <a:rPr lang="en-US" sz="1500" dirty="0" smtClean="0">
                <a:latin typeface="Times New Roman"/>
              </a:rPr>
              <a:t>Gary Yale</a:t>
            </a:r>
            <a:endParaRPr lang="en-US" sz="1500" dirty="0">
              <a:latin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96" y="551406"/>
            <a:ext cx="3549608" cy="31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Eclipse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latin typeface="Times New Roman"/>
              </a:rPr>
              <a:t>Eclipse Analysis, based upon assumed launch date 01/16/17</a:t>
            </a:r>
          </a:p>
          <a:p>
            <a:pPr lvl="1"/>
            <a:r>
              <a:rPr lang="en-US" dirty="0">
                <a:latin typeface="Times New Roman"/>
              </a:rPr>
              <a:t>Eclipse duration: 8 seconds to 40 minutes</a:t>
            </a:r>
          </a:p>
          <a:p>
            <a:pPr lvl="1"/>
            <a:r>
              <a:rPr lang="en-US" dirty="0">
                <a:latin typeface="Times New Roman"/>
              </a:rPr>
              <a:t>Average eclipse duration: 9.18 minutes</a:t>
            </a:r>
          </a:p>
          <a:p>
            <a:pPr lvl="1"/>
            <a:r>
              <a:rPr lang="en-US" dirty="0">
                <a:latin typeface="Times New Roman"/>
              </a:rPr>
              <a:t>Example of STK eclipse summary: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50" dirty="0"/>
              <a:t>Start Time (UTCG)                   Stop Time (UTCG)                    Duration (sec)</a:t>
            </a:r>
          </a:p>
          <a:p>
            <a:pPr marL="0" indent="0">
              <a:buNone/>
            </a:pPr>
            <a:r>
              <a:rPr lang="en-US" sz="1350" dirty="0"/>
              <a:t> ------------------------                    ------------------------                    -------------------</a:t>
            </a:r>
          </a:p>
          <a:p>
            <a:pPr marL="0" indent="0">
              <a:buNone/>
            </a:pPr>
            <a:r>
              <a:rPr lang="en-US" sz="1350" dirty="0"/>
              <a:t>16 Jan 2017 19:00:00.000    16 Jan 2017 19:22:53.407              1373.407</a:t>
            </a:r>
          </a:p>
          <a:p>
            <a:pPr marL="0" indent="0">
              <a:buNone/>
            </a:pPr>
            <a:r>
              <a:rPr lang="en-US" sz="1350" dirty="0"/>
              <a:t>16 Jan 2017 19:22:53.407    16 Jan 2017 19:23:02.685                    9.279</a:t>
            </a:r>
          </a:p>
          <a:p>
            <a:pPr marL="0" indent="0">
              <a:buNone/>
            </a:pPr>
            <a:r>
              <a:rPr lang="en-US" sz="1350" dirty="0"/>
              <a:t>…</a:t>
            </a:r>
          </a:p>
          <a:p>
            <a:pPr marL="0" indent="0">
              <a:buNone/>
            </a:pPr>
            <a:r>
              <a:rPr lang="en-US" sz="1350" dirty="0"/>
              <a:t>16 Jan 2019 18:32:26.202    16 Jan 2019 18:32:34.855                    8.654</a:t>
            </a:r>
          </a:p>
          <a:p>
            <a:pPr marL="0" indent="0">
              <a:buNone/>
            </a:pPr>
            <a:r>
              <a:rPr lang="en-US" sz="1350" dirty="0"/>
              <a:t>16 Jan 2019 18:32:34.855    16 Jan 2019 19:00:00.000              1645.145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smtClean="0">
                <a:latin typeface="Times New Roman"/>
              </a:rPr>
              <a:t>Background</a:t>
            </a:r>
          </a:p>
          <a:p>
            <a:r>
              <a:rPr lang="en-US" dirty="0" smtClean="0">
                <a:latin typeface="Times New Roman"/>
              </a:rPr>
              <a:t>Ground </a:t>
            </a:r>
            <a:r>
              <a:rPr lang="en-US" dirty="0">
                <a:latin typeface="Times New Roman"/>
              </a:rPr>
              <a:t>system </a:t>
            </a:r>
            <a:r>
              <a:rPr lang="en-US" dirty="0" smtClean="0">
                <a:latin typeface="Times New Roman"/>
              </a:rPr>
              <a:t>overview</a:t>
            </a:r>
          </a:p>
          <a:p>
            <a:r>
              <a:rPr lang="en-US" dirty="0" smtClean="0">
                <a:latin typeface="Times New Roman"/>
              </a:rPr>
              <a:t>Ground system breakdown</a:t>
            </a:r>
            <a:endParaRPr lang="en-US" dirty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Graphic </a:t>
            </a:r>
            <a:r>
              <a:rPr lang="en-US" dirty="0">
                <a:latin typeface="Times New Roman"/>
              </a:rPr>
              <a:t>user interface (GUI) layout</a:t>
            </a:r>
          </a:p>
          <a:p>
            <a:r>
              <a:rPr lang="en-US" dirty="0" smtClean="0">
                <a:latin typeface="Times New Roman"/>
              </a:rPr>
              <a:t>Flight </a:t>
            </a:r>
            <a:r>
              <a:rPr lang="en-US" dirty="0">
                <a:latin typeface="Times New Roman"/>
              </a:rPr>
              <a:t>dynamics overview</a:t>
            </a:r>
          </a:p>
          <a:p>
            <a:r>
              <a:rPr lang="en-US" dirty="0" smtClean="0">
                <a:latin typeface="Times New Roman"/>
              </a:rPr>
              <a:t>Analysis from Flight Dynamics</a:t>
            </a:r>
            <a:endParaRPr lang="en-US" dirty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Questions</a:t>
            </a:r>
            <a:endParaRPr lang="en-US" dirty="0">
              <a:latin typeface="Times New Roman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4C692D3-B5BB-43F7-91B0-16F66288CC62}" type="slidenum">
              <a:rPr lang="en-US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and development has been done for the ERAU-Prescott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cubesat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known as the EagleSat-1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Objective: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and complete the ground system and </a:t>
            </a:r>
            <a:r>
              <a:rPr lang="en-US" dirty="0">
                <a:latin typeface="Times New Roman"/>
              </a:rPr>
              <a:t>t</a:t>
            </a:r>
            <a:r>
              <a:rPr lang="en-US" dirty="0" smtClean="0">
                <a:latin typeface="Times New Roman"/>
              </a:rPr>
              <a:t>o calculate and incorporate drag in order to predict the deorbit 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EagleSat-1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0F76-E513-419A-8550-AE4BC3F5CB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Ground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latin typeface="Times New Roman"/>
              </a:rPr>
              <a:t>A ground system to provide a </a:t>
            </a:r>
            <a:r>
              <a:rPr lang="en-US" u="sng" dirty="0">
                <a:latin typeface="Times New Roman"/>
              </a:rPr>
              <a:t>G</a:t>
            </a:r>
            <a:r>
              <a:rPr lang="en-US" dirty="0">
                <a:latin typeface="Times New Roman"/>
              </a:rPr>
              <a:t>raphical </a:t>
            </a:r>
            <a:r>
              <a:rPr lang="en-US" u="sng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ser </a:t>
            </a:r>
            <a:r>
              <a:rPr lang="en-US" u="sng" dirty="0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nterface (GUI) with EagleSat-1 through a serial connection to the </a:t>
            </a:r>
            <a:r>
              <a:rPr lang="en-US" u="sng" dirty="0">
                <a:latin typeface="Times New Roman"/>
              </a:rPr>
              <a:t>T</a:t>
            </a:r>
            <a:r>
              <a:rPr lang="en-US" dirty="0">
                <a:latin typeface="Times New Roman"/>
              </a:rPr>
              <a:t>erminal </a:t>
            </a:r>
            <a:r>
              <a:rPr lang="en-US" u="sng" dirty="0">
                <a:latin typeface="Times New Roman"/>
              </a:rPr>
              <a:t>N</a:t>
            </a:r>
            <a:r>
              <a:rPr lang="en-US" dirty="0">
                <a:latin typeface="Times New Roman"/>
              </a:rPr>
              <a:t>ode </a:t>
            </a:r>
            <a:r>
              <a:rPr lang="en-US" u="sng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ontroller (TNC)</a:t>
            </a:r>
          </a:p>
          <a:p>
            <a:r>
              <a:rPr lang="en-US" dirty="0">
                <a:latin typeface="Times New Roman"/>
              </a:rPr>
              <a:t>View, save, observe and process data from EagleSat-1</a:t>
            </a:r>
          </a:p>
          <a:p>
            <a:r>
              <a:rPr lang="en-US" dirty="0">
                <a:latin typeface="Times New Roman"/>
              </a:rPr>
              <a:t>Send commands to EagleSat-1</a:t>
            </a:r>
          </a:p>
          <a:p>
            <a:r>
              <a:rPr lang="en-US" dirty="0">
                <a:latin typeface="Times New Roman"/>
              </a:rPr>
              <a:t>Transformational and Interactive Software Architecture</a:t>
            </a:r>
          </a:p>
          <a:p>
            <a:r>
              <a:rPr lang="en-US" u="sng" dirty="0">
                <a:latin typeface="Times New Roman"/>
              </a:rPr>
              <a:t>Mat</a:t>
            </a:r>
            <a:r>
              <a:rPr lang="en-US" dirty="0">
                <a:latin typeface="Times New Roman"/>
              </a:rPr>
              <a:t>rix </a:t>
            </a:r>
            <a:r>
              <a:rPr lang="en-US" u="sng" dirty="0">
                <a:latin typeface="Times New Roman"/>
              </a:rPr>
              <a:t>Lab</a:t>
            </a:r>
            <a:r>
              <a:rPr lang="en-US" dirty="0">
                <a:latin typeface="Times New Roman"/>
              </a:rPr>
              <a:t>oratories (MATLAB) chosen for all ground station software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12000" t="3000" r="1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339892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</a:rPr>
              <a:t>High Level Flowchart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41432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" name="Picture 101"/>
          <p:cNvPicPr/>
          <p:nvPr/>
        </p:nvPicPr>
        <p:blipFill rotWithShape="1">
          <a:blip r:embed="rId4"/>
          <a:srcRect l="33571" t="20246" r="35065" b="23268"/>
          <a:stretch/>
        </p:blipFill>
        <p:spPr bwMode="auto">
          <a:xfrm>
            <a:off x="2583781" y="857250"/>
            <a:ext cx="6115051" cy="535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08" y="1143125"/>
            <a:ext cx="3185360" cy="1687304"/>
          </a:xfrm>
        </p:spPr>
        <p:txBody>
          <a:bodyPr/>
          <a:lstStyle/>
          <a:p>
            <a:r>
              <a:rPr lang="en-US" dirty="0">
                <a:latin typeface="Times New Roman"/>
              </a:rPr>
              <a:t>Data Flow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13022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687" t="9712" r="33849" b="72799"/>
          <a:stretch/>
        </p:blipFill>
        <p:spPr>
          <a:xfrm>
            <a:off x="3645568" y="1295582"/>
            <a:ext cx="4584032" cy="40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46" b="3684"/>
          <a:stretch/>
        </p:blipFill>
        <p:spPr>
          <a:xfrm>
            <a:off x="161325" y="999087"/>
            <a:ext cx="8854654" cy="4854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15" y="1362839"/>
            <a:ext cx="942558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1.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023" y="1362839"/>
            <a:ext cx="87434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2. GPS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115" y="2840017"/>
            <a:ext cx="208897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3. Raw Data Output</a:t>
            </a:r>
            <a:r>
              <a:rPr lang="en-US" sz="15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2416" y="2839641"/>
            <a:ext cx="207784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4. Position and Velocity</a:t>
            </a:r>
            <a:r>
              <a:rPr lang="en-US" sz="15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2416" y="5066110"/>
            <a:ext cx="1479853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latin typeface="Times New Roman"/>
              </a:rPr>
              <a:t>5. Data Source</a:t>
            </a:r>
            <a:r>
              <a:rPr lang="en-US" sz="1500" b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64086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2910" y="3665704"/>
            <a:ext cx="298579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dirty="0">
                <a:latin typeface="Times New Roman"/>
              </a:rPr>
              <a:t>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Greenwich Mean Time (GMT)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System AZ Time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GMT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Satellite Mission Time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62910" y="3664531"/>
            <a:ext cx="298579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    GPS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GPS Lock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State Vector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Latitude and Longitude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Altitude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Number of satellite locks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2910" y="3665704"/>
            <a:ext cx="29857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3.   Raw Data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2910" y="3663358"/>
            <a:ext cx="29857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85763" indent="-385763">
              <a:buAutoNum type="arabicPeriod" startAt="4"/>
            </a:pPr>
            <a:r>
              <a:rPr lang="en-US" dirty="0">
                <a:latin typeface="Times New Roman"/>
              </a:rPr>
              <a:t>Position and Velocity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position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X, Y, Z velocity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62910" y="3663358"/>
            <a:ext cx="29857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5.  Data Source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Buttons for real-time or playback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/>
              </a:rPr>
              <a:t>Save and exit</a:t>
            </a:r>
          </a:p>
        </p:txBody>
      </p:sp>
    </p:spTree>
    <p:extLst>
      <p:ext uri="{BB962C8B-B14F-4D97-AF65-F5344CB8AC3E}">
        <p14:creationId xmlns:p14="http://schemas.microsoft.com/office/powerpoint/2010/main" val="38718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Flight Dynamics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>
                <a:latin typeface="Times New Roman"/>
              </a:rPr>
              <a:t>Main objective: To calculate and incorporate drag in order to predict the deorbit time on the EagleSat-1</a:t>
            </a:r>
          </a:p>
          <a:p>
            <a:r>
              <a:rPr lang="en-US" dirty="0">
                <a:latin typeface="Times New Roman"/>
              </a:rPr>
              <a:t>Orbital Predictions: </a:t>
            </a:r>
          </a:p>
          <a:p>
            <a:pPr lvl="1"/>
            <a:r>
              <a:rPr lang="en-US" dirty="0">
                <a:latin typeface="Times New Roman"/>
              </a:rPr>
              <a:t>Altitude at apogee: 810 km</a:t>
            </a:r>
          </a:p>
          <a:p>
            <a:pPr lvl="1"/>
            <a:r>
              <a:rPr lang="en-US" dirty="0">
                <a:latin typeface="Times New Roman"/>
              </a:rPr>
              <a:t>Altitude at perigee: 450 km</a:t>
            </a:r>
          </a:p>
          <a:p>
            <a:pPr lvl="1"/>
            <a:r>
              <a:rPr lang="en-US" dirty="0">
                <a:latin typeface="Times New Roman"/>
              </a:rPr>
              <a:t>Inclination: 99.72 degrees</a:t>
            </a:r>
          </a:p>
          <a:p>
            <a:pPr lvl="1"/>
            <a:r>
              <a:rPr lang="en-US" dirty="0">
                <a:latin typeface="Times New Roman"/>
              </a:rPr>
              <a:t>Mean Local Time of Ascending Node: 13:35</a:t>
            </a:r>
          </a:p>
          <a:p>
            <a:pPr lvl="1"/>
            <a:r>
              <a:rPr lang="en-US" dirty="0">
                <a:latin typeface="Times New Roman"/>
              </a:rPr>
              <a:t>Assumed launch date: January 16, 2017</a:t>
            </a:r>
          </a:p>
          <a:p>
            <a:r>
              <a:rPr lang="en-US" dirty="0">
                <a:latin typeface="Times New Roman"/>
              </a:rPr>
              <a:t>All flight dynamics analysis is done in Systems Tool Kit 10 (STK)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STK Analysis -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dirty="0">
                <a:latin typeface="Times New Roman"/>
              </a:rPr>
              <a:t>Passes over Ground Station (located in AXFAB)</a:t>
            </a:r>
          </a:p>
          <a:p>
            <a:pPr lvl="1"/>
            <a:r>
              <a:rPr lang="en-US" dirty="0">
                <a:latin typeface="Times New Roman"/>
              </a:rPr>
              <a:t>3 to 6 passes per day</a:t>
            </a:r>
          </a:p>
          <a:p>
            <a:pPr lvl="1"/>
            <a:r>
              <a:rPr lang="en-US" dirty="0">
                <a:latin typeface="Times New Roman"/>
              </a:rPr>
              <a:t>2-3 passes within ~1-2 hours, separated by ~8-10 hours</a:t>
            </a:r>
          </a:p>
          <a:p>
            <a:pPr lvl="1"/>
            <a:r>
              <a:rPr lang="en-US" dirty="0">
                <a:latin typeface="Times New Roman"/>
              </a:rPr>
              <a:t>Mean coverage time: approximately 10 minutes</a:t>
            </a:r>
          </a:p>
          <a:p>
            <a:r>
              <a:rPr lang="en-US" dirty="0">
                <a:latin typeface="Times New Roman"/>
              </a:rPr>
              <a:t>Example of STK coverage generation file, based upon assumed launch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Place-Embry_Riddle_Aeronautical_University_AZ-To-Satellite-EagleSat1:  Access Summary Report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Embry_Riddle_Aeronautical_University_AZ-To-EagleSat1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----------------------------------------------------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Access        Start Time (UTCG)           Stop Time (UTCG)                Duration (sec)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------          ------------------------           ------------------------                  --------------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1    15 Dec 2016 19:31:13.539    15 Dec 2016 19:46:23.716           910.177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2    15 Dec 2016 21:12:50.416    15 Dec 2016 21:24:14.212           683.796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3    16 Dec 2016 08:04:57.043    16 Dec 2016 08:09:15.595           258.552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4    16 Dec 2016 09:39:02.660    16 Dec 2016 09:53:40.951           878.291</a:t>
            </a:r>
          </a:p>
          <a:p>
            <a:pPr marL="0" indent="0">
              <a:buNone/>
            </a:pPr>
            <a:r>
              <a:rPr lang="en-US" sz="1350" dirty="0">
                <a:latin typeface="Calibri" charset="0"/>
              </a:rPr>
              <a:t>                       5    16 Dec 2016 11:19:44.346    16 Dec 2016 11:33:58.346           854.000</a:t>
            </a:r>
          </a:p>
          <a:p>
            <a:pPr lvl="1"/>
            <a:endParaRPr lang="en-US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AAF3E4B9-C0E1-41BF-AB57-5660866B2842}" type="slidenum">
              <a:rPr lang="en-US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RHCWVWTZRMYC-44-408</_dlc_DocId>
    <_dlc_DocIdUrl xmlns="2bf2d388-9b68-4952-9bcd-945bcd3bc124">
      <Url>https://myerauedu.sharepoint.com/teams/PR_College_of_Engineering/PC_EAGLESAT/_layouts/15/DocIdRedir.aspx?ID=RHCWVWTZRMYC-44-408</Url>
      <Description>RHCWVWTZRMYC-44-408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2" ma:contentTypeDescription="Create a new document." ma:contentTypeScope="" ma:versionID="ebe063f4af3b43d6a43e826549f914cb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13adabfd8d1d51435757cea745ede771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7879F-F381-4E95-A1D6-E448003457D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c160ac7-2e9f-4006-94dd-bfed52f16d06"/>
    <ds:schemaRef ds:uri="2bf2d388-9b68-4952-9bcd-945bcd3bc1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265B11-F55F-4BF1-A490-1EEB084CD4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D7725F2-89F1-45BF-BBE8-C0E95D951AD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71F2F6-483C-47E0-8F48-061DFF2F9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549</Words>
  <Application>Microsoft Office PowerPoint</Application>
  <PresentationFormat>On-screen Show (4:3)</PresentationFormat>
  <Paragraphs>110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The Development of Flight Operations:  Improvement of ERAU Cube-Sat’s Ground System Interface and Research of the Satellite’s Orbital Decay</vt:lpstr>
      <vt:lpstr>Outline</vt:lpstr>
      <vt:lpstr>Background</vt:lpstr>
      <vt:lpstr>Ground System</vt:lpstr>
      <vt:lpstr>High Level Flowchart</vt:lpstr>
      <vt:lpstr>Data Flow Diagram</vt:lpstr>
      <vt:lpstr>PowerPoint Presentation</vt:lpstr>
      <vt:lpstr>Flight Dynamics</vt:lpstr>
      <vt:lpstr>STK Analysis - Coverage</vt:lpstr>
      <vt:lpstr>Eclipse Times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[Subsystem Title]</dc:title>
  <dc:creator>Clayton Jacobs</dc:creator>
  <cp:lastModifiedBy>Madison Padilla</cp:lastModifiedBy>
  <cp:revision>68</cp:revision>
  <dcterms:created xsi:type="dcterms:W3CDTF">2016-02-11T14:24:24Z</dcterms:created>
  <dcterms:modified xsi:type="dcterms:W3CDTF">2016-04-07T05:25:21Z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74945dea-b11b-44e1-a635-e7bb0c9c8c36</vt:lpwstr>
  </property>
</Properties>
</file>